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1309" r:id="rId2"/>
    <p:sldId id="1505" r:id="rId3"/>
    <p:sldId id="1448" r:id="rId4"/>
    <p:sldId id="1509" r:id="rId5"/>
    <p:sldId id="1493" r:id="rId6"/>
    <p:sldId id="1510" r:id="rId7"/>
    <p:sldId id="1447" r:id="rId8"/>
    <p:sldId id="1477" r:id="rId9"/>
    <p:sldId id="1499" r:id="rId10"/>
    <p:sldId id="1478" r:id="rId11"/>
    <p:sldId id="1479" r:id="rId12"/>
    <p:sldId id="1480" r:id="rId13"/>
    <p:sldId id="1513" r:id="rId14"/>
    <p:sldId id="1481" r:id="rId15"/>
    <p:sldId id="1482" r:id="rId16"/>
    <p:sldId id="1483" r:id="rId17"/>
    <p:sldId id="1487" r:id="rId18"/>
    <p:sldId id="1450" r:id="rId19"/>
    <p:sldId id="1451" r:id="rId20"/>
    <p:sldId id="1452" r:id="rId21"/>
    <p:sldId id="1453" r:id="rId22"/>
    <p:sldId id="1454" r:id="rId23"/>
    <p:sldId id="1456" r:id="rId24"/>
    <p:sldId id="1497" r:id="rId25"/>
    <p:sldId id="1498" r:id="rId26"/>
    <p:sldId id="1471" r:id="rId27"/>
    <p:sldId id="1470" r:id="rId28"/>
    <p:sldId id="1473" r:id="rId29"/>
    <p:sldId id="1475" r:id="rId30"/>
    <p:sldId id="1501" r:id="rId31"/>
    <p:sldId id="1500" r:id="rId32"/>
    <p:sldId id="1502" r:id="rId33"/>
    <p:sldId id="1503" r:id="rId34"/>
    <p:sldId id="1504" r:id="rId35"/>
    <p:sldId id="1488" r:id="rId36"/>
    <p:sldId id="1496" r:id="rId37"/>
    <p:sldId id="1514" r:id="rId38"/>
    <p:sldId id="1511" r:id="rId39"/>
    <p:sldId id="1507" r:id="rId40"/>
    <p:sldId id="1495" r:id="rId41"/>
    <p:sldId id="1494" r:id="rId42"/>
    <p:sldId id="1512" r:id="rId43"/>
    <p:sldId id="1508" r:id="rId44"/>
    <p:sldId id="277" r:id="rId45"/>
    <p:sldId id="138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115" d="100"/>
          <a:sy n="115" d="100"/>
        </p:scale>
        <p:origin x="111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4/07/22/cat-stalking-map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knowwhereyourcatlives.com/cat/8ec76559d5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5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23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37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24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8830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Mashable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points out that a new data visualization project called 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 Know Where Your Cat Lives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trolling the internet and collecting metadata in your #adorable #cat #picture. Using the geotags embedded in the metadata in public photos, the project collects the information and puts the cat’s location on a map perfect for cyberstalking your fuzzy feline friend.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http://time.com/3019671/i-know-where-your-cat-lives-website-data-visualization/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features cats from everywhere around the globe — a giant red tom in Chiba, Japan to a grey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fuzzball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kitten in Apulia, Italy to a kitten cuddled with his mom in Queensland, Australia — all available for gawking at and cooing over at the click of a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54FE8-CB2C-49F1-A804-29EFD66698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44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olstalker.com/" TargetMode="External"/><Relationship Id="rId2" Type="http://schemas.openxmlformats.org/officeDocument/2006/relationships/hyperlink" Target="http://search-id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963914" cy="416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2" y="1222456"/>
            <a:ext cx="4027957" cy="421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768" y="1412776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45" y="1571612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857752" y="1301902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00628" y="1454302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43505" y="1606702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45446" y="1759102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464343" y="1911502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46574" y="2063902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782180" y="2216302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Length 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00760" y="2500307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254428" y="2802100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428596" y="535782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714744" y="5214950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643042" y="464344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86182" y="2071678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214414" y="5072074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142976" y="2786058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428992" y="4286256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</p:spTree>
    <p:extLst>
      <p:ext uri="{BB962C8B-B14F-4D97-AF65-F5344CB8AC3E}">
        <p14:creationId xmlns:p14="http://schemas.microsoft.com/office/powerpoint/2010/main" val="322920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AU" kern="0" dirty="0"/>
              <a:t>Negative Association Rule Mining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357298"/>
            <a:ext cx="1071570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592914" y="2344301"/>
            <a:ext cx="550194" cy="60534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428728" y="1846407"/>
            <a:ext cx="714380" cy="49789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928802"/>
            <a:ext cx="1500198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643306" y="2339924"/>
            <a:ext cx="571504" cy="43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715008" y="2339924"/>
            <a:ext cx="785818" cy="875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786414" y="171448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785926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857628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 rot="5400000">
            <a:off x="2344293" y="3308713"/>
            <a:ext cx="1097829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 rot="5400000">
            <a:off x="2661387" y="5197444"/>
            <a:ext cx="46364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2071678"/>
            <a:ext cx="1571636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460041"/>
            <a:ext cx="1643074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643314"/>
            <a:ext cx="1500198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rot="5400000">
            <a:off x="6929457" y="3143245"/>
            <a:ext cx="1000132" cy="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714744" y="5706263"/>
            <a:ext cx="1000132" cy="1750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446770"/>
            <a:ext cx="128588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5140" y="5357826"/>
            <a:ext cx="1819409" cy="917258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4"/>
            <a:ext cx="785818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rot="5400000">
            <a:off x="6894529" y="4749809"/>
            <a:ext cx="107157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643182"/>
            <a:ext cx="1378632" cy="612934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8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Contrast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49880"/>
            <a:ext cx="8229600" cy="36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9166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O.S.N. a Secure Place to Show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00200"/>
            <a:ext cx="80752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Know Where Your Cat Lives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randomly selected one million images that include the word “</a:t>
            </a:r>
            <a:r>
              <a:rPr lang="en-US" sz="2400" b="1" u="sng" dirty="0"/>
              <a:t>cat</a:t>
            </a:r>
            <a:r>
              <a:rPr lang="en-US" sz="2400" dirty="0"/>
              <a:t>” across public photo sites, which plots the location coordinates from each photo against a map to show where each cat lives.          ---- July 22, 2014 </a:t>
            </a:r>
            <a:r>
              <a:rPr lang="en-US" sz="2400" b="1" i="1" u="sng" dirty="0">
                <a:solidFill>
                  <a:srgbClr val="FF0000"/>
                </a:solidFill>
              </a:rPr>
              <a:t>Time</a:t>
            </a:r>
            <a:endParaRPr lang="en-AU" sz="2400" b="1" i="1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212976"/>
            <a:ext cx="5544616" cy="3023967"/>
          </a:xfrm>
          <a:prstGeom prst="rect">
            <a:avLst/>
          </a:prstGeom>
        </p:spPr>
      </p:pic>
      <p:sp>
        <p:nvSpPr>
          <p:cNvPr id="5" name="AutoShape 2" descr="T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AutoShape 4" descr="TIME"/>
          <p:cNvSpPr>
            <a:spLocks noChangeAspect="1" noChangeArrowheads="1"/>
          </p:cNvSpPr>
          <p:nvPr/>
        </p:nvSpPr>
        <p:spPr bwMode="auto">
          <a:xfrm>
            <a:off x="307974" y="7937"/>
            <a:ext cx="3111897" cy="311190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 useBgFill="1">
        <p:nvSpPr>
          <p:cNvPr id="7" name="Rectangle 6"/>
          <p:cNvSpPr/>
          <p:nvPr/>
        </p:nvSpPr>
        <p:spPr>
          <a:xfrm rot="16200000">
            <a:off x="-2031831" y="4314001"/>
            <a:ext cx="4320481" cy="246221"/>
          </a:xfrm>
          <a:prstGeom prst="rect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http://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time.com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/3019671/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i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-know-where-your-cat-lives-website-data-visualization/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161249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AOL Dataset Debacle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AOL search data leak (2006): </a:t>
            </a:r>
          </a:p>
          <a:p>
            <a:pPr lvl="1"/>
            <a:r>
              <a:rPr lang="en-US" dirty="0"/>
              <a:t>36 million search terms of 650,000 users</a:t>
            </a:r>
          </a:p>
          <a:p>
            <a:pPr lvl="2"/>
            <a:r>
              <a:rPr lang="en-US" dirty="0">
                <a:hlinkClick r:id="rId2"/>
              </a:rPr>
              <a:t>http://search-id.com</a:t>
            </a:r>
            <a:r>
              <a:rPr lang="en-US" dirty="0"/>
              <a:t>  </a:t>
            </a:r>
          </a:p>
          <a:p>
            <a:pPr lvl="2"/>
            <a:r>
              <a:rPr lang="en-US" dirty="0">
                <a:hlinkClick r:id="rId3"/>
              </a:rPr>
              <a:t>http://www.aolstalker.com</a:t>
            </a:r>
            <a:endParaRPr lang="en-US" dirty="0"/>
          </a:p>
          <a:p>
            <a:r>
              <a:rPr lang="en-US" dirty="0"/>
              <a:t>I Know who you are</a:t>
            </a:r>
          </a:p>
          <a:p>
            <a:pPr lvl="1"/>
            <a:r>
              <a:rPr lang="en-US" altLang="zh-CN" b="1" u="sng" dirty="0">
                <a:solidFill>
                  <a:srgbClr val="FF0000"/>
                </a:solidFill>
              </a:rPr>
              <a:t>Click history</a:t>
            </a:r>
            <a:r>
              <a:rPr lang="en-US" altLang="zh-CN" dirty="0"/>
              <a:t> can uniquely identify a person</a:t>
            </a:r>
            <a:endParaRPr lang="en-US" altLang="zh-CN" sz="1400" dirty="0"/>
          </a:p>
          <a:p>
            <a:pPr lvl="1"/>
            <a:r>
              <a:rPr lang="en-US" altLang="zh-CN" dirty="0"/>
              <a:t>Find all log entries for AOL user 4417749</a:t>
            </a:r>
          </a:p>
          <a:p>
            <a:pPr lvl="1"/>
            <a:r>
              <a:rPr lang="en-US" altLang="zh-CN" dirty="0"/>
              <a:t>Multiple queries for businesses and services in </a:t>
            </a:r>
            <a:r>
              <a:rPr lang="en-US" altLang="zh-CN" i="1" dirty="0"/>
              <a:t>Lilburn, GA</a:t>
            </a:r>
            <a:r>
              <a:rPr lang="en-US" altLang="zh-CN" dirty="0"/>
              <a:t> (population 11K)</a:t>
            </a:r>
          </a:p>
          <a:p>
            <a:pPr lvl="2"/>
            <a:r>
              <a:rPr lang="en-US" altLang="zh-CN" dirty="0"/>
              <a:t>queries for </a:t>
            </a:r>
            <a:r>
              <a:rPr lang="en-US" altLang="zh-CN" i="1" u="sng" dirty="0"/>
              <a:t>Jarrett Arnold</a:t>
            </a:r>
          </a:p>
          <a:p>
            <a:pPr lvl="2"/>
            <a:r>
              <a:rPr lang="en-US" altLang="zh-CN" dirty="0"/>
              <a:t>Lilburn has 14 people with the last name Arnold</a:t>
            </a:r>
          </a:p>
          <a:p>
            <a:pPr lvl="2"/>
            <a:r>
              <a:rPr lang="en-US" altLang="zh-CN" dirty="0"/>
              <a:t>NYT contacts them, finds out </a:t>
            </a:r>
            <a:br>
              <a:rPr lang="en-US" altLang="zh-CN" dirty="0"/>
            </a:br>
            <a:r>
              <a:rPr lang="en-US" altLang="zh-CN" dirty="0"/>
              <a:t>User 4417749 is </a:t>
            </a:r>
            <a:r>
              <a:rPr lang="en-US" altLang="zh-CN" i="1" u="sng" dirty="0"/>
              <a:t>Thelma Arnold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1651898"/>
            <a:ext cx="4038600" cy="442256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78340" y="1625115"/>
            <a:ext cx="950586" cy="136646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5624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87% of Americans can be uniquely identified by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b="1" i="1" dirty="0">
                <a:solidFill>
                  <a:srgbClr val="FF0000"/>
                </a:solidFill>
              </a:rPr>
              <a:t>zip code, gender, date of birth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i="1" dirty="0" err="1"/>
              <a:t>Latanya</a:t>
            </a:r>
            <a:r>
              <a:rPr lang="en-US" i="1" dirty="0"/>
              <a:t> Sweeney</a:t>
            </a:r>
            <a:r>
              <a:rPr lang="en-US" dirty="0"/>
              <a:t> re-identify the medical record of an ex-governor of Massachusetts.</a:t>
            </a:r>
          </a:p>
          <a:p>
            <a:pPr marL="457200" lvl="1" indent="0" algn="r">
              <a:buNone/>
            </a:pPr>
            <a:endParaRPr lang="en-US" sz="1800" dirty="0"/>
          </a:p>
          <a:p>
            <a:pPr marL="457200" lvl="1" indent="0" algn="r">
              <a:buNone/>
            </a:pPr>
            <a:r>
              <a:rPr lang="en-US" sz="1800" b="1" dirty="0"/>
              <a:t>[</a:t>
            </a:r>
            <a:r>
              <a:rPr lang="en-US" sz="1600" b="1" i="1" dirty="0"/>
              <a:t>International Journal on Uncertainty,</a:t>
            </a:r>
            <a:r>
              <a:rPr lang="zh-CN" altLang="en-US" sz="1600" b="1" i="1" dirty="0"/>
              <a:t> </a:t>
            </a:r>
            <a:r>
              <a:rPr lang="en-US" sz="1600" b="1" i="1" dirty="0"/>
              <a:t>Fuzziness and Knowledge-based Systems</a:t>
            </a:r>
            <a:r>
              <a:rPr lang="en-US" sz="1600" b="1" dirty="0"/>
              <a:t>, 2002</a:t>
            </a:r>
            <a:r>
              <a:rPr lang="en-US" sz="1800" b="1" dirty="0"/>
              <a:t>]</a:t>
            </a:r>
            <a:endParaRPr lang="en-US" b="1" dirty="0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824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Linkage Attacks</a:t>
            </a:r>
          </a:p>
          <a:p>
            <a:pPr lvl="1"/>
            <a:r>
              <a:rPr lang="en-US" dirty="0"/>
              <a:t>Using “innocuous” data in one dataset to identify a record in a different dataset containing both innocuous and sensitive data</a:t>
            </a:r>
          </a:p>
          <a:p>
            <a:pPr lvl="1"/>
            <a:r>
              <a:rPr lang="en-US" dirty="0"/>
              <a:t>At the heart of the voluminous research on hiding small cell counts in tabular data</a:t>
            </a:r>
          </a:p>
          <a:p>
            <a:endParaRPr 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940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rankings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8205" y="6006911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670"/>
              </p:ext>
            </p:extLst>
          </p:nvPr>
        </p:nvGraphicFramePr>
        <p:xfrm>
          <a:off x="0" y="1417639"/>
          <a:ext cx="9108507" cy="22464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53626095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1278402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30291820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43178293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32710117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486164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7107028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96014516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8855319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179706746"/>
                    </a:ext>
                  </a:extLst>
                </a:gridCol>
                <a:gridCol w="592769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</a:tblGrid>
              <a:tr h="511500"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2008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2009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2013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1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(84)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Q1(70%) 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Q2(18%)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Q3(12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%)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79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Referred Conferences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(52)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(17%)</a:t>
                      </a:r>
                      <a:endParaRPr lang="en-AU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(10%)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(73%)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78623"/>
            <a:ext cx="3502662" cy="2328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96" y="3690130"/>
            <a:ext cx="3456384" cy="23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Clearly list our paper awards details in a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159180"/>
              </p:ext>
            </p:extLst>
          </p:nvPr>
        </p:nvGraphicFramePr>
        <p:xfrm>
          <a:off x="683567" y="1730898"/>
          <a:ext cx="8208914" cy="27140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9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369">
                  <a:extLst>
                    <a:ext uri="{9D8B030D-6E8A-4147-A177-3AD203B41FA5}">
                      <a16:colId xmlns:a16="http://schemas.microsoft.com/office/drawing/2014/main" val="4068494576"/>
                    </a:ext>
                  </a:extLst>
                </a:gridCol>
                <a:gridCol w="5575865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 smtClean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altLang="zh-CN" sz="1800" b="0" dirty="0" err="1" smtClean="0">
                          <a:solidFill>
                            <a:schemeClr val="bg1"/>
                          </a:solidFill>
                        </a:rPr>
                        <a:t>uthor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  <a:endParaRPr lang="en-AU" sz="1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2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</a:t>
                      </a:r>
                      <a:endParaRPr lang="en-AU" altLang="zh-CN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Springer Nightingale Prize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Wang</a:t>
                      </a:r>
                      <a:endParaRPr lang="en-AU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Dali Zhu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Tianqing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Yongli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Ren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 Best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Award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2016 Best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 Paper Award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Student Paper Award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 ACM ASONAM Best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Award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55" y="4628244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ability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Moving to Higher Stages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</a:t>
            </a:r>
            <a:r>
              <a:rPr lang="en-AU" altLang="zh-CN" b="1" kern="0" dirty="0" err="1">
                <a:solidFill>
                  <a:srgbClr val="000000"/>
                </a:solidFill>
                <a:latin typeface="Verdana"/>
              </a:rPr>
              <a:t>Oragnization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</a:t>
            </a:r>
            <a:r>
              <a:rPr lang="en-US" altLang="zh-CN" i="1" dirty="0" err="1">
                <a:solidFill>
                  <a:schemeClr val="accent6"/>
                </a:solidFill>
              </a:rPr>
              <a:t>TeVisitor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23168</TotalTime>
  <Words>2402</Words>
  <Application>Microsoft Office PowerPoint</Application>
  <PresentationFormat>全屏显示(4:3)</PresentationFormat>
  <Paragraphs>520</Paragraphs>
  <Slides>45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PowerPoint 演示文稿</vt:lpstr>
      <vt:lpstr>Lab Oragnization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P.R. Applications (Case 1: Face Age Recognition)</vt:lpstr>
      <vt:lpstr>P.R. Applications (Case 2: Speech-based Emotion Detection)</vt:lpstr>
      <vt:lpstr>P.R. Applications (Case 3: K-Complex Detection)</vt:lpstr>
      <vt:lpstr>P.R. Applications (Case 4: Trajectory Analysis)</vt:lpstr>
      <vt:lpstr>P.R. Applications (Case 5: Video Surveillance)</vt:lpstr>
      <vt:lpstr>Market Segmentation Analysis</vt:lpstr>
      <vt:lpstr>Negative Association Rule Mining</vt:lpstr>
      <vt:lpstr>Contrast Mining</vt:lpstr>
      <vt:lpstr>Theme 2. Information Abuse Prevention</vt:lpstr>
      <vt:lpstr>Who is an adversary?</vt:lpstr>
      <vt:lpstr>Privacy Breach Example (1)</vt:lpstr>
      <vt:lpstr>Privacy Breach Example (2)</vt:lpstr>
      <vt:lpstr>Is O.S.N. a Secure Place to Show off?</vt:lpstr>
      <vt:lpstr>I Know Where Your Cat Lives </vt:lpstr>
      <vt:lpstr>AOL Dataset Debacle</vt:lpstr>
      <vt:lpstr>Breach of medical record</vt:lpstr>
      <vt:lpstr>Breach of medical record</vt:lpstr>
      <vt:lpstr>Privacy Preserving Related Reference</vt:lpstr>
      <vt:lpstr>Our rankings</vt:lpstr>
      <vt:lpstr>Clearly list our paper awards details in a table</vt:lpstr>
      <vt:lpstr>Section Breaker</vt:lpstr>
      <vt:lpstr>PowerPoint 演示文稿</vt:lpstr>
      <vt:lpstr>PowerPoint 演示文稿</vt:lpstr>
      <vt:lpstr>Moving to Higher Stages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MengRen</cp:lastModifiedBy>
  <cp:revision>1325</cp:revision>
  <cp:lastPrinted>2016-09-12T15:33:55Z</cp:lastPrinted>
  <dcterms:created xsi:type="dcterms:W3CDTF">2015-11-30T05:59:50Z</dcterms:created>
  <dcterms:modified xsi:type="dcterms:W3CDTF">2018-08-29T14:40:31Z</dcterms:modified>
</cp:coreProperties>
</file>